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handoutMasterIdLst>
    <p:handoutMasterId r:id="rId18"/>
  </p:handoutMasterIdLst>
  <p:sldIdLst>
    <p:sldId id="256" r:id="rId2"/>
    <p:sldId id="273" r:id="rId3"/>
    <p:sldId id="297" r:id="rId4"/>
    <p:sldId id="282" r:id="rId5"/>
    <p:sldId id="281" r:id="rId6"/>
    <p:sldId id="280" r:id="rId7"/>
    <p:sldId id="298" r:id="rId8"/>
    <p:sldId id="268" r:id="rId9"/>
    <p:sldId id="276" r:id="rId10"/>
    <p:sldId id="300" r:id="rId11"/>
    <p:sldId id="274" r:id="rId12"/>
    <p:sldId id="259" r:id="rId13"/>
    <p:sldId id="260" r:id="rId14"/>
    <p:sldId id="264" r:id="rId15"/>
    <p:sldId id="275" r:id="rId16"/>
    <p:sldId id="301" r:id="rId17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18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47644-95E7-4A6E-BFDD-86E2938D7143}" type="datetimeFigureOut">
              <a:rPr lang="nl-NL" smtClean="0"/>
              <a:t>23-08-2017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11E93-2C43-4E30-AD4F-964D8F407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92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5B5A3-E4F7-4D90-995A-F822E0712F6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49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0AA04-A7FE-41D5-85B7-9887928F03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2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69082-3C4E-4CFA-8DA5-E90D41CA210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29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DBE8-B9BA-4DA6-8173-9B34F447B7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61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57D9A-BEBD-46DF-B7BD-7A22023CDF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42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EB64A-1B5E-46D5-B747-7E1971056B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05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9E6A9-C0E5-426E-A2E0-0109268C59F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661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A30B3-C480-4807-9CA5-7218C7C908C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88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64709-C733-4EE9-A3E4-AF34533393B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22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83D51-702E-4CA3-A481-38E75C45AD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52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AD3E-E446-47D6-99A8-9ABEEFA4142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53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14720-6479-46DA-AD91-120EA578DF1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29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AF7844A-3007-47FD-8245-0667C2A4615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7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02372-9FF7-42F9-A20F-0B92F1773C8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65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50AD65-63E3-4323-B482-1772B7177CE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9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4000" dirty="0"/>
              <a:t>Geschiedenis</a:t>
            </a:r>
            <a:br>
              <a:rPr lang="nl-NL" sz="4000" dirty="0"/>
            </a:br>
            <a:r>
              <a:rPr lang="nl-NL" sz="4000" dirty="0"/>
              <a:t>2017 – 2018</a:t>
            </a:r>
            <a:br>
              <a:rPr lang="nl-NL" sz="4000" dirty="0"/>
            </a:br>
            <a:endParaRPr lang="nl-NL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6184" y="3140968"/>
            <a:ext cx="6400800" cy="1092941"/>
          </a:xfrm>
        </p:spPr>
        <p:txBody>
          <a:bodyPr/>
          <a:lstStyle/>
          <a:p>
            <a:pPr eaLnBrk="1" hangingPunct="1"/>
            <a:r>
              <a:rPr lang="nl-NL" dirty="0" smtClean="0"/>
              <a:t>Tijdvak 1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84784"/>
            <a:ext cx="2400313" cy="2407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Verspreiding Homo sapiens </a:t>
            </a:r>
            <a:br>
              <a:rPr lang="nl-NL" dirty="0" smtClean="0"/>
            </a:br>
            <a:r>
              <a:rPr lang="nl-NL" sz="3200" dirty="0" smtClean="0"/>
              <a:t>Out of </a:t>
            </a:r>
            <a:r>
              <a:rPr lang="nl-NL" sz="3200" dirty="0" err="1" smtClean="0"/>
              <a:t>Africa</a:t>
            </a:r>
            <a:r>
              <a:rPr lang="nl-NL" sz="3200" dirty="0" smtClean="0"/>
              <a:t> 2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br>
              <a:rPr lang="nl-NL" dirty="0" smtClean="0"/>
            </a:br>
            <a:r>
              <a:rPr lang="nl-NL" dirty="0" smtClean="0"/>
              <a:t>Hoe kon de homo sapiens zich verspreiden naar Azië en Amerika?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24944"/>
            <a:ext cx="5616624" cy="329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nl-NL" smtClean="0"/>
              <a:t>Wat kun je hieruit opmaken ?</a:t>
            </a:r>
          </a:p>
        </p:txBody>
      </p:sp>
      <p:pic>
        <p:nvPicPr>
          <p:cNvPr id="9219" name="Picture 3" descr="Gravettian_point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566" y="1752601"/>
            <a:ext cx="3825875" cy="2185987"/>
          </a:xfrm>
          <a:noFill/>
        </p:spPr>
      </p:pic>
      <p:pic>
        <p:nvPicPr>
          <p:cNvPr id="9222" name="Picture 6" descr="bison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0" y="2007394"/>
            <a:ext cx="1841500" cy="1371600"/>
          </a:xfrm>
          <a:noFill/>
        </p:spPr>
      </p:pic>
      <p:pic>
        <p:nvPicPr>
          <p:cNvPr id="9220" name="Picture 4" descr="200px-Venus_de_Lespugue_%28replica%2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712" y="3938588"/>
            <a:ext cx="2187575" cy="2187575"/>
          </a:xfrm>
          <a:noFill/>
        </p:spPr>
      </p:pic>
      <p:pic>
        <p:nvPicPr>
          <p:cNvPr id="9221" name="Picture 5" descr="bisoncheval%202_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104" y="2007394"/>
            <a:ext cx="2592388" cy="18843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prehistorie</a:t>
            </a:r>
            <a:endParaRPr lang="nl-NL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132856"/>
            <a:ext cx="7543801" cy="4023360"/>
          </a:xfrm>
        </p:spPr>
        <p:txBody>
          <a:bodyPr/>
          <a:lstStyle/>
          <a:p>
            <a:pPr eaLnBrk="1" hangingPunct="1"/>
            <a:r>
              <a:rPr lang="nl-NL" dirty="0" smtClean="0"/>
              <a:t>Prehistorie= voorgeschiedenis</a:t>
            </a:r>
            <a:br>
              <a:rPr lang="nl-NL" dirty="0" smtClean="0"/>
            </a:br>
            <a:r>
              <a:rPr lang="nl-NL" dirty="0" smtClean="0"/>
              <a:t>Geen schriftelijke bronnen, alleen </a:t>
            </a:r>
            <a:r>
              <a:rPr lang="nl-NL" dirty="0" err="1" smtClean="0"/>
              <a:t>materi</a:t>
            </a:r>
            <a:r>
              <a:rPr lang="en-US" dirty="0" err="1" smtClean="0">
                <a:cs typeface="Arial" charset="0"/>
              </a:rPr>
              <a:t>ële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resten</a:t>
            </a:r>
            <a:endParaRPr lang="en-US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Periode indeling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dirty="0" smtClean="0"/>
              <a:t>Prehistorie vanaf ongeveer 1.7 miljoen jaar geleden - ongeveer 3000 v. Chr.</a:t>
            </a:r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Oudheid vanaf 3000 v. Chr. – 500 n. Chr.</a:t>
            </a:r>
          </a:p>
          <a:p>
            <a:pPr eaLnBrk="1" hangingPunct="1">
              <a:lnSpc>
                <a:spcPct val="90000"/>
              </a:lnSpc>
            </a:pPr>
            <a:r>
              <a:rPr lang="nl-NL" dirty="0" smtClean="0"/>
              <a:t>De prehistorie eindigt op een ander moment in verschillende delen van de wereld.</a:t>
            </a:r>
            <a:br>
              <a:rPr lang="nl-NL" dirty="0" smtClean="0"/>
            </a:br>
            <a:r>
              <a:rPr lang="nl-NL" dirty="0" smtClean="0"/>
              <a:t>Waarom?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Belangrijke ontwikkeling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Vroegste samenlevingen bestaan van jagen en verzamelen</a:t>
            </a:r>
          </a:p>
          <a:p>
            <a:pPr eaLnBrk="1" hangingPunct="1"/>
            <a:r>
              <a:rPr lang="nl-NL" smtClean="0"/>
              <a:t>Ontstaan van de landbouw rond 10.000 v. Chr. in het Midden Oosten (Isra</a:t>
            </a:r>
            <a:r>
              <a:rPr lang="en-US" smtClean="0">
                <a:cs typeface="Arial" charset="0"/>
              </a:rPr>
              <a:t>ël</a:t>
            </a:r>
            <a:r>
              <a:rPr lang="nl-NL" smtClean="0"/>
              <a:t>, Turkije, Irak)</a:t>
            </a:r>
          </a:p>
          <a:p>
            <a:pPr eaLnBrk="1" hangingPunct="1"/>
            <a:r>
              <a:rPr lang="nl-NL" smtClean="0"/>
              <a:t>Dit is de neolithische revolutie </a:t>
            </a:r>
            <a:br>
              <a:rPr lang="nl-NL" smtClean="0"/>
            </a:br>
            <a:r>
              <a:rPr lang="nl-NL" smtClean="0"/>
              <a:t>Neolithicum = nieuwe steentijd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Traditionele indeling Prehistorie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10072"/>
            <a:ext cx="3898900" cy="4492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2800" dirty="0" smtClean="0"/>
              <a:t>Op basis van gebruikte materiaal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Oude Steentijd    = Paleolithicum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Midden Steentijd = Mesolithicum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Nieuwe Steentijd = Neolithicum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smtClean="0"/>
              <a:t>Bronstijd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 err="1" smtClean="0"/>
              <a:t>Ijzertijd</a:t>
            </a:r>
            <a:endParaRPr lang="nl-NL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z="2800" dirty="0" smtClean="0"/>
          </a:p>
        </p:txBody>
      </p:sp>
      <p:pic>
        <p:nvPicPr>
          <p:cNvPr id="13316" name="Picture 4" descr="vuistbij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032" y="2361830"/>
            <a:ext cx="1336675" cy="1657350"/>
          </a:xfrm>
          <a:noFill/>
        </p:spPr>
      </p:pic>
      <p:pic>
        <p:nvPicPr>
          <p:cNvPr id="13317" name="Picture 6" descr="microlithe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25214" y="2708920"/>
            <a:ext cx="1873250" cy="987425"/>
          </a:xfrm>
          <a:noFill/>
        </p:spPr>
      </p:pic>
      <p:pic>
        <p:nvPicPr>
          <p:cNvPr id="13318" name="Picture 8" descr="bandkerami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1122"/>
            <a:ext cx="1428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ijzertij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976" y="4149080"/>
            <a:ext cx="2376488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110" dirty="0" smtClean="0"/>
              <a:t>Aan de slag</a:t>
            </a:r>
            <a:endParaRPr lang="nl-NL" sz="411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Lezen pagina 8 &amp; 9</a:t>
            </a:r>
          </a:p>
          <a:p>
            <a:pPr marL="0" indent="0">
              <a:buNone/>
            </a:pPr>
            <a:r>
              <a:rPr lang="nl-NL" dirty="0" smtClean="0"/>
              <a:t>Leren kenmerkend aspect 1 &amp;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37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000" smtClean="0"/>
              <a:t>Plaats van de mens in de geschiedenis</a:t>
            </a:r>
          </a:p>
        </p:txBody>
      </p:sp>
      <p:pic>
        <p:nvPicPr>
          <p:cNvPr id="5124" name="Picture 4" descr="klo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2420938"/>
            <a:ext cx="2160588" cy="2303462"/>
          </a:xfrm>
          <a:noFill/>
        </p:spPr>
      </p:pic>
      <p:sp>
        <p:nvSpPr>
          <p:cNvPr id="512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5915025" cy="4421188"/>
          </a:xfrm>
        </p:spPr>
        <p:txBody>
          <a:bodyPr/>
          <a:lstStyle/>
          <a:p>
            <a:pPr eaLnBrk="1" hangingPunct="1"/>
            <a:endParaRPr lang="nl-NL" sz="2800" smtClean="0"/>
          </a:p>
          <a:p>
            <a:pPr eaLnBrk="1" hangingPunct="1"/>
            <a:r>
              <a:rPr lang="nl-NL" sz="2800" smtClean="0"/>
              <a:t>Etmaal = 4 miljard jaar</a:t>
            </a:r>
          </a:p>
          <a:p>
            <a:pPr eaLnBrk="1" hangingPunct="1"/>
            <a:r>
              <a:rPr lang="nl-NL" sz="2800" smtClean="0"/>
              <a:t>12 uur - ontstaan van de aarde </a:t>
            </a:r>
          </a:p>
          <a:p>
            <a:pPr eaLnBrk="1" hangingPunct="1"/>
            <a:r>
              <a:rPr lang="nl-NL" sz="2800" smtClean="0"/>
              <a:t>21 uur  - primitief leven</a:t>
            </a:r>
          </a:p>
          <a:p>
            <a:pPr eaLnBrk="1" hangingPunct="1"/>
            <a:r>
              <a:rPr lang="nl-NL" sz="2800" smtClean="0"/>
              <a:t>22.30 uur – reptielen</a:t>
            </a:r>
          </a:p>
          <a:p>
            <a:pPr eaLnBrk="1" hangingPunct="1"/>
            <a:r>
              <a:rPr lang="nl-NL" sz="2800" smtClean="0"/>
              <a:t>23.30 uur – zoogdieren</a:t>
            </a:r>
          </a:p>
          <a:p>
            <a:pPr eaLnBrk="1" hangingPunct="1"/>
            <a:r>
              <a:rPr lang="nl-NL" sz="2800" smtClean="0"/>
              <a:t>23.30.30 uur – eerste mensen</a:t>
            </a:r>
          </a:p>
          <a:p>
            <a:pPr eaLnBrk="1" hangingPunct="1"/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Vroege mensachtigen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Circa </a:t>
            </a:r>
            <a:r>
              <a:rPr lang="nl-NL" dirty="0" smtClean="0"/>
              <a:t>4 à 3 miljoen jaar geleden</a:t>
            </a:r>
          </a:p>
          <a:p>
            <a:r>
              <a:rPr lang="nl-NL" dirty="0" smtClean="0"/>
              <a:t>Zuidelijke mensaap </a:t>
            </a:r>
            <a:r>
              <a:rPr lang="nl-NL" dirty="0" err="1" smtClean="0"/>
              <a:t>Australopitecus</a:t>
            </a:r>
            <a:endParaRPr lang="nl-NL" dirty="0" smtClean="0"/>
          </a:p>
          <a:p>
            <a:r>
              <a:rPr lang="nl-NL" dirty="0"/>
              <a:t>Skelet resten gevonden in </a:t>
            </a:r>
            <a:r>
              <a:rPr lang="nl-NL" dirty="0" smtClean="0"/>
              <a:t>Ethiopië</a:t>
            </a:r>
          </a:p>
          <a:p>
            <a:r>
              <a:rPr lang="nl-NL" dirty="0" smtClean="0"/>
              <a:t>Lucy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340" y="1991485"/>
            <a:ext cx="2449781" cy="46725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93096"/>
            <a:ext cx="3363818" cy="237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Vroege mensachtigen 2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36596"/>
            <a:ext cx="1800200" cy="5111799"/>
          </a:xfrm>
        </p:spPr>
      </p:pic>
      <p:pic>
        <p:nvPicPr>
          <p:cNvPr id="9" name="Tijdelijke aanduiding voor inhoud 8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520" y="1437928"/>
            <a:ext cx="1468376" cy="5198052"/>
          </a:xfrm>
        </p:spPr>
      </p:pic>
      <p:sp>
        <p:nvSpPr>
          <p:cNvPr id="614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717616" y="1772816"/>
            <a:ext cx="4536504" cy="15841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Omstreeks </a:t>
            </a:r>
            <a:r>
              <a:rPr lang="nl-NL" sz="2400" dirty="0" smtClean="0"/>
              <a:t>1.7 miljoen jaar geleden Homo erectus = rechtop lopende mens in Oost Afrika</a:t>
            </a:r>
          </a:p>
          <a:p>
            <a:pPr eaLnBrk="1" hangingPunct="1">
              <a:lnSpc>
                <a:spcPct val="90000"/>
              </a:lnSpc>
            </a:pPr>
            <a:endParaRPr lang="nl-NL" sz="2400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79789"/>
            <a:ext cx="2128585" cy="20955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97152"/>
            <a:ext cx="3982920" cy="197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Verspreiding mensachtigen</a:t>
            </a:r>
            <a:br>
              <a:rPr lang="nl-NL" dirty="0" smtClean="0"/>
            </a:br>
            <a:r>
              <a:rPr lang="nl-NL" sz="3200" dirty="0" smtClean="0"/>
              <a:t>Out of </a:t>
            </a:r>
            <a:r>
              <a:rPr lang="nl-NL" sz="3200" dirty="0" err="1" smtClean="0"/>
              <a:t>Africa</a:t>
            </a:r>
            <a:r>
              <a:rPr lang="nl-NL" sz="3200" dirty="0" smtClean="0"/>
              <a:t> 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Omstreeks 1 miljoen jaar geleden verspreiding mensen – homo erectus-  buiten Afrika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08920"/>
            <a:ext cx="502308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N</a:t>
            </a:r>
            <a:r>
              <a:rPr lang="nl-NL" dirty="0" smtClean="0"/>
              <a:t>eanderthaler</a:t>
            </a:r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3288543" cy="2192362"/>
          </a:xfrm>
        </p:spPr>
      </p:pic>
      <p:pic>
        <p:nvPicPr>
          <p:cNvPr id="6149" name="Picture 11" descr="180px-Neandert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3823587"/>
            <a:ext cx="2251028" cy="2492083"/>
          </a:xfrm>
          <a:noFill/>
        </p:spPr>
      </p:pic>
      <p:sp>
        <p:nvSpPr>
          <p:cNvPr id="614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17776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400" dirty="0" smtClean="0"/>
              <a:t>600.000 jaar geleden Neanderthaler in Midden Oosten, Europa en westelijke delen </a:t>
            </a:r>
            <a:r>
              <a:rPr lang="nl-NL" sz="2400" dirty="0" err="1" smtClean="0"/>
              <a:t>Azi</a:t>
            </a:r>
            <a:r>
              <a:rPr lang="en-US" sz="2400" dirty="0" smtClean="0">
                <a:cs typeface="Arial" charset="0"/>
              </a:rPr>
              <a:t>ë</a:t>
            </a:r>
          </a:p>
          <a:p>
            <a:pPr eaLnBrk="1" hangingPunct="1">
              <a:lnSpc>
                <a:spcPct val="90000"/>
              </a:lnSpc>
            </a:pPr>
            <a:endParaRPr lang="nl-NL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81" y="3585252"/>
            <a:ext cx="57245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Neanderthaler</a:t>
            </a:r>
            <a:br>
              <a:rPr lang="nl-NL" dirty="0" smtClean="0"/>
            </a:br>
            <a:r>
              <a:rPr lang="nl-NL" dirty="0" smtClean="0"/>
              <a:t>Nederland</a:t>
            </a:r>
            <a:endParaRPr lang="nl-N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2021278" cy="172819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77072"/>
            <a:ext cx="3243257" cy="1816224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16832"/>
            <a:ext cx="4038600" cy="4525963"/>
          </a:xfrm>
        </p:spPr>
        <p:txBody>
          <a:bodyPr/>
          <a:lstStyle/>
          <a:p>
            <a:r>
              <a:rPr lang="nl-NL" dirty="0" smtClean="0"/>
              <a:t>In 2009 schedelrest gevonden Zeeuwse kust</a:t>
            </a:r>
          </a:p>
          <a:p>
            <a:r>
              <a:rPr lang="nl-NL" dirty="0" smtClean="0"/>
              <a:t>Werktuigen gevonden in </a:t>
            </a:r>
            <a:r>
              <a:rPr lang="nl-NL" dirty="0" err="1" smtClean="0"/>
              <a:t>Belvédère</a:t>
            </a:r>
            <a:r>
              <a:rPr lang="nl-NL" dirty="0" smtClean="0"/>
              <a:t> groeve Maastricht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52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Homo sapiens</a:t>
            </a:r>
          </a:p>
        </p:txBody>
      </p:sp>
      <p:pic>
        <p:nvPicPr>
          <p:cNvPr id="7171" name="Picture 11" descr="skhul5_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4149725"/>
            <a:ext cx="3313113" cy="2257425"/>
          </a:xfrm>
          <a:noFill/>
        </p:spPr>
      </p:pic>
      <p:pic>
        <p:nvPicPr>
          <p:cNvPr id="7174" name="Picture 16" descr="lachap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57338"/>
            <a:ext cx="3286125" cy="2403475"/>
          </a:xfrm>
          <a:noFill/>
        </p:spPr>
      </p:pic>
      <p:sp>
        <p:nvSpPr>
          <p:cNvPr id="7172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842807"/>
            <a:ext cx="4038600" cy="4525963"/>
          </a:xfrm>
        </p:spPr>
        <p:txBody>
          <a:bodyPr/>
          <a:lstStyle/>
          <a:p>
            <a:pPr eaLnBrk="1" hangingPunct="1"/>
            <a:r>
              <a:rPr lang="nl-NL" sz="2800" dirty="0" smtClean="0"/>
              <a:t>Omstreeks 200.000 jaar geleden</a:t>
            </a:r>
            <a:br>
              <a:rPr lang="nl-NL" sz="2800" dirty="0" smtClean="0"/>
            </a:br>
            <a:r>
              <a:rPr lang="nl-NL" sz="2800" dirty="0" smtClean="0"/>
              <a:t>Homo sapiens = denkende mens in Afrika</a:t>
            </a:r>
          </a:p>
          <a:p>
            <a:pPr eaLnBrk="1" hangingPunct="1"/>
            <a:r>
              <a:rPr lang="nl-NL" sz="2800" dirty="0" smtClean="0"/>
              <a:t>Jagen en verzamelen</a:t>
            </a:r>
          </a:p>
        </p:txBody>
      </p:sp>
      <p:pic>
        <p:nvPicPr>
          <p:cNvPr id="7173" name="Picture 14" descr="homosapie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23830"/>
            <a:ext cx="2664842" cy="217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Ontwikkeling herseninhoud</a:t>
            </a:r>
            <a:endParaRPr lang="en-GB" smtClean="0"/>
          </a:p>
        </p:txBody>
      </p:sp>
      <p:pic>
        <p:nvPicPr>
          <p:cNvPr id="8195" name="Picture 4" descr="hersneinho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1922616"/>
            <a:ext cx="4270375" cy="3821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246</Words>
  <Application>Microsoft Office PowerPoint</Application>
  <PresentationFormat>Diavoorstelling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Terugblik</vt:lpstr>
      <vt:lpstr>Geschiedenis 2017 – 2018 </vt:lpstr>
      <vt:lpstr>Plaats van de mens in de geschiedenis</vt:lpstr>
      <vt:lpstr>Vroege mensachtigen 1</vt:lpstr>
      <vt:lpstr>Vroege mensachtigen 2</vt:lpstr>
      <vt:lpstr>Verspreiding mensachtigen Out of Africa 1</vt:lpstr>
      <vt:lpstr>Neanderthaler</vt:lpstr>
      <vt:lpstr>Neanderthaler Nederland</vt:lpstr>
      <vt:lpstr>Homo sapiens</vt:lpstr>
      <vt:lpstr>Ontwikkeling herseninhoud</vt:lpstr>
      <vt:lpstr>Verspreiding Homo sapiens  Out of Africa 2</vt:lpstr>
      <vt:lpstr>Wat kun je hieruit opmaken ?</vt:lpstr>
      <vt:lpstr>prehistorie</vt:lpstr>
      <vt:lpstr>Periode indeling</vt:lpstr>
      <vt:lpstr>Belangrijke ontwikkeling</vt:lpstr>
      <vt:lpstr>Traditionele indeling Prehistorie</vt:lpstr>
      <vt:lpstr>Aan de slag</vt:lpstr>
    </vt:vector>
  </TitlesOfParts>
  <Company>Hogeschool Rotterdam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Prehistorie en Oudheid</dc:title>
  <dc:creator>Klijn</dc:creator>
  <cp:lastModifiedBy>dharmsen</cp:lastModifiedBy>
  <cp:revision>65</cp:revision>
  <cp:lastPrinted>2014-09-08T08:01:26Z</cp:lastPrinted>
  <dcterms:created xsi:type="dcterms:W3CDTF">2007-08-23T11:54:54Z</dcterms:created>
  <dcterms:modified xsi:type="dcterms:W3CDTF">2017-08-23T19:32:47Z</dcterms:modified>
</cp:coreProperties>
</file>